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4" r:id="rId5"/>
    <p:sldId id="265" r:id="rId6"/>
    <p:sldId id="267" r:id="rId7"/>
    <p:sldId id="271" r:id="rId8"/>
    <p:sldId id="262" r:id="rId9"/>
    <p:sldId id="263" r:id="rId10"/>
    <p:sldId id="266" r:id="rId11"/>
    <p:sldId id="268" r:id="rId12"/>
    <p:sldId id="269" r:id="rId13"/>
    <p:sldId id="272" r:id="rId14"/>
    <p:sldId id="27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stein-Stahl, Dorothy" initials="GD" lastIdx="1" clrIdx="0">
    <p:extLst>
      <p:ext uri="{19B8F6BF-5375-455C-9EA6-DF929625EA0E}">
        <p15:presenceInfo xmlns:p15="http://schemas.microsoft.com/office/powerpoint/2012/main" userId="S-1-5-21-2111445166-1341391675-646806464-921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67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5" d="100"/>
          <a:sy n="55" d="100"/>
        </p:scale>
        <p:origin x="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9E01-F465-432E-A7B9-5A51A8C3B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B4A7D-7E49-4FDA-8115-8E03E7CC8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6F602-8627-4469-9CC5-38762717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F3E9-4F9D-43AA-8DDB-86045527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D6A6-2E67-49DF-8B83-F9A832F6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47E1-6407-49C0-A2AB-38299325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88A18-3755-4A04-A98C-7E25951CB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12987-53B8-46B8-8F17-82E5473D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C9A3D-80C7-462A-BB6B-46338EC4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FA62D-7CB8-4152-9BFD-1DD1CEB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9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396FA-B40E-416C-B918-514D2200C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D7F04-3D1F-4986-81EF-FE2122CE7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2A104-D3E1-4D78-8C1D-1927F32E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0B42-18BF-4EFE-A523-1932DD3C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A3F87-B06C-43D4-A2E0-1FD140F7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8647-838A-4F8F-94DA-E887438E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8F3B-3D4C-45DB-843F-FC8D101B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7BC75-4339-4897-BE1A-4BF5872B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43E9A-D1B6-4B63-8917-ED767A57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257D-B11B-4274-A6B0-BB36B960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6D24-4848-4810-AE44-545E4B69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A841E-0D9E-48CB-846E-326F700F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A011E-30AE-47EC-BFE3-656BDEFB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2853-5E61-459A-99B0-FCDCC20B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7B607-A82B-45CA-AEA4-D5763DDD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1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29E1-8E78-4EFE-9CD0-995E054A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F3BCA-3F83-40CF-9A3A-025B78796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800D1-9FBC-4546-8DBE-767A5B603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4CE86-E633-4429-B20A-E68E306D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E7B52-DD97-457D-925F-83BF7A64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72B37-0544-4391-8599-17F9E5F6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3909-BA77-4DC1-A507-CA97C1D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2EC0D-DEAB-4AFD-A7CF-11449F8EA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7B107-C667-4D94-815D-1C235BBCE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C4C4E-7375-459D-B7D4-A615C6396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89406-C7E3-46E7-AEA4-3D6E11B41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8AE7A-D264-4355-9334-B248B416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17CAD-9977-4655-BDC9-E8827E68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37604-D5C7-4998-8C9B-9DC99594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9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002E-682C-44E7-B340-D2E7E4A6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BA159-8BBD-4BED-A39F-B4FF9E53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066DA-DEDA-4376-90D1-4976EF02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18902-552D-4C17-8487-3FDE54CB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92032-CF79-4A8D-A990-01688331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A628A-2518-4410-AB82-E21DB045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EE7E-02AB-47E1-BCEC-02B64606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851A-EA4C-42AD-95F3-ECFF3628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E464D-7A27-4AD0-B9D2-CD1E46E9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296BE-DE84-465C-B73F-58567FC69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56701-0C6C-4B6B-A20E-E2E8DABE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AE9EC-C0F4-46BF-B28F-F4E2671A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91498-CC92-43FC-98BA-0558CDB5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4A88-43E0-4A68-BAE3-EEAA8D81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39AFC-AB92-4333-A3CA-E9A91B8B1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D3CE-02AC-47A5-AEEC-675739CA2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178A-55CC-47B4-B7D0-E1A18D8D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18710-DC37-4854-83EC-1150D028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AC2EC-C181-42DA-8FEB-8795C702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1E2D3-6F38-4DCA-A4A6-C571B2DD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8D09A-BF9D-49A1-ACD9-4E33A800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62C2A-43A8-4CC9-A50F-2CC04F4E4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866F-186E-4AE1-B40C-7517D408CEC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3F3F7-BD74-4CF8-B98F-7AD893308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55A-BD76-406A-8464-4F9401485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CC6C-28D0-45C5-BFBF-DFE44970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2191-547E-4024-8F6F-4CF244C41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4522156"/>
            <a:ext cx="5609222" cy="13632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</a:rPr>
              <a:t>Emerging Categories, Industry Trends &amp; Prospect Potential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064270-B41D-473A-8A1B-98584817B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475"/>
          <a:stretch/>
        </p:blipFill>
        <p:spPr>
          <a:xfrm>
            <a:off x="20" y="413156"/>
            <a:ext cx="3933420" cy="5861304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solidFill>
            <a:srgbClr val="0070C0"/>
          </a:solidFill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890D5-D7E5-404F-9CB2-5F3C80702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9" r="1" b="12762"/>
          <a:stretch/>
        </p:blipFill>
        <p:spPr>
          <a:xfrm>
            <a:off x="4518135" y="10"/>
            <a:ext cx="3236976" cy="299514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1C8B13-0290-4A97-9901-5DD818A46E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r="-4" b="4912"/>
          <a:stretch/>
        </p:blipFill>
        <p:spPr>
          <a:xfrm>
            <a:off x="8967592" y="2042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111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BA5C0A-BC05-43A9-BB7C-9277AD3FC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9" b="87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8229FB6-259C-4E86-AC60-4BE45753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262626"/>
                </a:solidFill>
              </a:rPr>
              <a:t>New Era x Kid </a:t>
            </a:r>
            <a:r>
              <a:rPr lang="en-US" sz="2800" dirty="0" err="1">
                <a:solidFill>
                  <a:srgbClr val="262626"/>
                </a:solidFill>
              </a:rPr>
              <a:t>Cudi</a:t>
            </a:r>
            <a:r>
              <a:rPr lang="en-US" sz="2800" dirty="0">
                <a:solidFill>
                  <a:srgbClr val="262626"/>
                </a:solidFill>
              </a:rPr>
              <a:t> x MLB All-Star</a:t>
            </a:r>
          </a:p>
        </p:txBody>
      </p:sp>
    </p:spTree>
    <p:extLst>
      <p:ext uri="{BB962C8B-B14F-4D97-AF65-F5344CB8AC3E}">
        <p14:creationId xmlns:p14="http://schemas.microsoft.com/office/powerpoint/2010/main" val="261171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505CF-6DA5-4209-A1A6-6EDBF582C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6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67603B-7252-44A5-A9FF-7083D704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Mitchell &amp; Ness Throwback Jersey Pop-Up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82AE32F-1BF3-40F2-B445-841B7157EEEF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Products from all 30 teams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Featured Indians Gear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On-site customization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Tribute to MLB legend with a mural by local artist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Live music and DJ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Event will also feature Louisville Slugger, Stance and     Fender</a:t>
            </a:r>
          </a:p>
        </p:txBody>
      </p:sp>
    </p:spTree>
    <p:extLst>
      <p:ext uri="{BB962C8B-B14F-4D97-AF65-F5344CB8AC3E}">
        <p14:creationId xmlns:p14="http://schemas.microsoft.com/office/powerpoint/2010/main" val="248639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F519-5821-4AFC-81E8-F70DCA94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Hankook Tire Fan Engagement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FC9E0-D1A7-4A95-A4BF-9F14EE6CB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000" dirty="0"/>
              <a:t>Booth at PLAY BALL PARK where fans enjoyed:</a:t>
            </a:r>
          </a:p>
          <a:p>
            <a:pPr lvl="1"/>
            <a:r>
              <a:rPr lang="en-US" sz="2000" dirty="0"/>
              <a:t>Special prizes with baseball-themed Hankook merchandise,</a:t>
            </a:r>
          </a:p>
          <a:p>
            <a:pPr lvl="1"/>
            <a:r>
              <a:rPr lang="en-US" sz="2000" dirty="0"/>
              <a:t>Bat Flip simulator booth where fans could mimic their favorite players and be filmed by a 360 degree panoramic camera</a:t>
            </a:r>
          </a:p>
          <a:p>
            <a:r>
              <a:rPr lang="en-US" sz="2000" dirty="0"/>
              <a:t>Hankook hosted an honored military veteran at the MLB All-Star Game as part of its relationship with DAV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32106-F95A-44BC-A2A2-7BCF114E7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2059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18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7C11-70B6-417A-95C7-EFB4FB0D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 dirty="0"/>
              <a:t>Prospect Spotlight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5F011-9A36-4014-8184-BB553D6CC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771"/>
          <a:stretch/>
        </p:blipFill>
        <p:spPr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03E581D-B37F-442A-B54A-0B31C89C3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r>
              <a:rPr lang="en-US" sz="4000" dirty="0"/>
              <a:t>Volkswagen</a:t>
            </a:r>
          </a:p>
          <a:p>
            <a:r>
              <a:rPr lang="en-US" sz="4000" dirty="0"/>
              <a:t>P3 Oscar Mayer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2722AB88-3936-4A8D-89B1-76156393B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r="925" b="-4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2288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BA8A0D-E641-4D3D-954C-FDDCA1EC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027" y="643467"/>
            <a:ext cx="3363974" cy="159731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Volkswagen and US Soccer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78CD4-CE1E-473D-90FA-994147500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3" y="1004528"/>
            <a:ext cx="6250769" cy="46880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F4E9EB-96B2-40E9-B2E6-4FE6244A724C}"/>
              </a:ext>
            </a:extLst>
          </p:cNvPr>
          <p:cNvSpPr txBox="1">
            <a:spLocks/>
          </p:cNvSpPr>
          <p:nvPr/>
        </p:nvSpPr>
        <p:spPr>
          <a:xfrm>
            <a:off x="817202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Original content with current and former players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Jersey patch on all training uniforms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Money towards educating coaches and coaching certification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Title sponsor for the Tournament of Nations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Signed Alex Morgan as a brand ambassador</a:t>
            </a:r>
          </a:p>
          <a:p>
            <a:r>
              <a:rPr lang="en-US" sz="2000">
                <a:solidFill>
                  <a:schemeClr val="bg1"/>
                </a:solidFill>
              </a:rPr>
              <a:t>4 year, 8 figure deal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4EC11-070E-424E-AE14-785B4F3F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02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P3: “The Official Protein Snack of UFC”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72448-ADEF-4824-BCC0-88536C90C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3" y="1264977"/>
            <a:ext cx="6250769" cy="41671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9827A-D35A-4F89-859C-D6951C45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02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P3 will have branded presence in the Octagon, integration of P3 into UFC telecasts, digital media campaigns and Fight Week integrations</a:t>
            </a:r>
          </a:p>
          <a:p>
            <a:r>
              <a:rPr lang="en-US" sz="1700" dirty="0">
                <a:solidFill>
                  <a:schemeClr val="bg1"/>
                </a:solidFill>
              </a:rPr>
              <a:t>P3 displays in select retail locations will feature UFC inspired palettes</a:t>
            </a:r>
          </a:p>
          <a:p>
            <a:r>
              <a:rPr lang="en-US" sz="1700" dirty="0">
                <a:solidFill>
                  <a:schemeClr val="bg1"/>
                </a:solidFill>
              </a:rPr>
              <a:t>P3 will produce an original content series at the UFC Performance Institute in Las Vegas to highlight importance of protein in athlete’s lives</a:t>
            </a:r>
          </a:p>
        </p:txBody>
      </p:sp>
    </p:spTree>
    <p:extLst>
      <p:ext uri="{BB962C8B-B14F-4D97-AF65-F5344CB8AC3E}">
        <p14:creationId xmlns:p14="http://schemas.microsoft.com/office/powerpoint/2010/main" val="9355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ontent Placeholder 10">
            <a:extLst>
              <a:ext uri="{FF2B5EF4-FFF2-40B4-BE49-F238E27FC236}">
                <a16:creationId xmlns:a16="http://schemas.microsoft.com/office/drawing/2014/main" id="{98F2A029-B75B-4455-8C4F-C8AABE085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1BC51-11A9-49FA-96F8-B48E94A2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Emerging Category</a:t>
            </a:r>
          </a:p>
        </p:txBody>
      </p:sp>
    </p:spTree>
    <p:extLst>
      <p:ext uri="{BB962C8B-B14F-4D97-AF65-F5344CB8AC3E}">
        <p14:creationId xmlns:p14="http://schemas.microsoft.com/office/powerpoint/2010/main" val="3164348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AF7260-CE3A-49EB-9C4C-2909B16BD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C407A-FD65-4C46-9AF1-60468CC0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An Emerging Category: Cryptocurrency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08FEA0-3D15-490B-A43E-A83E01DC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Cryptocurrency and blockchain companies have been making immense in roads into various sports leagues:</a:t>
            </a:r>
          </a:p>
          <a:p>
            <a:pPr lvl="1"/>
            <a:r>
              <a:rPr lang="en-US" sz="1400" dirty="0"/>
              <a:t>Soccer</a:t>
            </a:r>
          </a:p>
          <a:p>
            <a:pPr lvl="1"/>
            <a:r>
              <a:rPr lang="en-US" sz="1400" dirty="0"/>
              <a:t>UFC</a:t>
            </a:r>
          </a:p>
          <a:p>
            <a:pPr lvl="1"/>
            <a:r>
              <a:rPr lang="en-US" sz="1400" dirty="0"/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422417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E87BB-D24D-47AA-98D4-7F839C8D5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88B9DC-8953-48E3-AD86-E8C0627D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UFC x Litecoin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DA5B1CD-6BDD-4871-BD67-808ECDFEE32E}"/>
              </a:ext>
            </a:extLst>
          </p:cNvPr>
          <p:cNvSpPr txBox="1">
            <a:spLocks/>
          </p:cNvSpPr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Designations and Goals</a:t>
            </a:r>
          </a:p>
          <a:p>
            <a:pPr marL="7429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“Official Cryptocurrency Partner”</a:t>
            </a:r>
          </a:p>
          <a:p>
            <a:pPr marL="7429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Drive Adoption of Cryptocurrency Across Sport Leagues</a:t>
            </a:r>
          </a:p>
          <a:p>
            <a:pPr marL="7429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Drive Adoption of Cryptocurrency Through UFC Fan Base</a:t>
            </a:r>
          </a:p>
        </p:txBody>
      </p:sp>
    </p:spTree>
    <p:extLst>
      <p:ext uri="{BB962C8B-B14F-4D97-AF65-F5344CB8AC3E}">
        <p14:creationId xmlns:p14="http://schemas.microsoft.com/office/powerpoint/2010/main" val="18602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F92873-840D-49B4-933C-121433C3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5" r="9091" b="15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AAFBF-D788-4D46-8F47-29BC809E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UEFA Ensures Ticket Security Through Blockchain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F50B18-0B0C-4EB5-B633-2EBD09479CDB}"/>
              </a:ext>
            </a:extLst>
          </p:cNvPr>
          <p:cNvSpPr txBox="1">
            <a:spLocks/>
          </p:cNvSpPr>
          <p:nvPr/>
        </p:nvSpPr>
        <p:spPr>
          <a:xfrm>
            <a:off x="520242" y="1774372"/>
            <a:ext cx="406264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Value of Blockchain in Ticketing</a:t>
            </a:r>
          </a:p>
          <a:p>
            <a:pPr marL="7429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Prevents forgery and duplication</a:t>
            </a:r>
          </a:p>
          <a:p>
            <a:pPr marL="7429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Allows for all public ticket distribution to be carried through one provider</a:t>
            </a:r>
          </a:p>
          <a:p>
            <a:pPr marL="7429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Provides streamlined stadium entry</a:t>
            </a:r>
          </a:p>
        </p:txBody>
      </p:sp>
    </p:spTree>
    <p:extLst>
      <p:ext uri="{BB962C8B-B14F-4D97-AF65-F5344CB8AC3E}">
        <p14:creationId xmlns:p14="http://schemas.microsoft.com/office/powerpoint/2010/main" val="14623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59D98-F854-41F1-A5CA-309F845F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NBA Teams Dribble into Cryptocurrency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71A99-8FB6-4507-881D-ED83C38CA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4" b="6"/>
          <a:stretch/>
        </p:blipFill>
        <p:spPr>
          <a:xfrm>
            <a:off x="320040" y="1028052"/>
            <a:ext cx="3425609" cy="2556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2C6854-A33D-42A0-A13B-5C8E54946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2"/>
          <a:stretch/>
        </p:blipFill>
        <p:spPr>
          <a:xfrm>
            <a:off x="4385729" y="1503326"/>
            <a:ext cx="3433324" cy="160644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50E17AD-C9B2-4C43-8E29-96865DD33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5" y="1331648"/>
            <a:ext cx="3423916" cy="199443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0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lb all star 2019">
            <a:extLst>
              <a:ext uri="{FF2B5EF4-FFF2-40B4-BE49-F238E27FC236}">
                <a16:creationId xmlns:a16="http://schemas.microsoft.com/office/drawing/2014/main" id="{C196C1D6-8DB2-4966-AE74-781E6DCCE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4B0782-5277-42CC-A238-570BA722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Industry Trends &amp;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621942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2FEF843-24FE-491C-87FA-9E81821C1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39217"/>
            <a:ext cx="12284597" cy="689721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7275846-C225-4844-869B-1A4C29E9BB37}"/>
              </a:ext>
            </a:extLst>
          </p:cNvPr>
          <p:cNvSpPr/>
          <p:nvPr/>
        </p:nvSpPr>
        <p:spPr>
          <a:xfrm>
            <a:off x="6612737" y="998175"/>
            <a:ext cx="5474825" cy="5414200"/>
          </a:xfrm>
          <a:prstGeom prst="ellipse">
            <a:avLst/>
          </a:prstGeom>
          <a:solidFill>
            <a:srgbClr val="E02673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6F865-7DEE-4350-BEDF-83614F7A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18" y="152968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T-Mobile’s Wide Scope of Activation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05654-6DA1-4925-B0D8-9E54EAB185F4}"/>
              </a:ext>
            </a:extLst>
          </p:cNvPr>
          <p:cNvSpPr txBox="1"/>
          <p:nvPr/>
        </p:nvSpPr>
        <p:spPr>
          <a:xfrm>
            <a:off x="7169386" y="303330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T-Mobile Home Run Derby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T-Mobile Home Run Derby Bracket Challenge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2019 T-Mobile All-Star Hat Shop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Loads of Fun at Play Ball Park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Home Run Derby Participant Magenta Lounges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Donating $250k to Little League Baseball and Softball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Zipline Activation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8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92591-D6BB-470D-9BFA-FF58C9360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3" r="-1" b="136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72925-2738-48AC-889C-630223C9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"Last year we had a human-sized claw machine, so we will be doing that again. We will be working with a small agency to do an activation with fans around the walk-up song idea. Overall, our goal is to break down the wall and let fans meet players, be part of what we are doing and walk away with some free swag.“  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E32B217-FA77-42F7-BDA6-FF1CF1ACAD81}"/>
              </a:ext>
            </a:extLst>
          </p:cNvPr>
          <p:cNvSpPr txBox="1">
            <a:spLocks/>
          </p:cNvSpPr>
          <p:nvPr/>
        </p:nvSpPr>
        <p:spPr>
          <a:xfrm>
            <a:off x="2131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New Era Activation at MLB All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37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379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Emerging Categories, Industry Trends &amp; Prospect Potential</vt:lpstr>
      <vt:lpstr>Emerging Category</vt:lpstr>
      <vt:lpstr>An Emerging Category: Cryptocurrency</vt:lpstr>
      <vt:lpstr>UFC x Litecoin </vt:lpstr>
      <vt:lpstr>UEFA Ensures Ticket Security Through Blockchain</vt:lpstr>
      <vt:lpstr>NBA Teams Dribble into Cryptocurrency</vt:lpstr>
      <vt:lpstr>Industry Trends &amp; Best Practices</vt:lpstr>
      <vt:lpstr>T-Mobile’s Wide Scope of Activation</vt:lpstr>
      <vt:lpstr>"Last year we had a human-sized claw machine, so we will be doing that again. We will be working with a small agency to do an activation with fans around the walk-up song idea. Overall, our goal is to break down the wall and let fans meet players, be part of what we are doing and walk away with some free swag.“  </vt:lpstr>
      <vt:lpstr>New Era x Kid Cudi x MLB All-Star</vt:lpstr>
      <vt:lpstr>Mitchell &amp; Ness Throwback Jersey Pop-Up</vt:lpstr>
      <vt:lpstr>Hankook Tire Fan Engagement</vt:lpstr>
      <vt:lpstr>Prospect Spotlight</vt:lpstr>
      <vt:lpstr>Volkswagen and US Soccer</vt:lpstr>
      <vt:lpstr>P3: “The Official Protein Snack of UFC”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Categories, Industry Trends &amp; Prospect Potential</dc:title>
  <dc:creator>Goldstein-Stahl, Dorothy</dc:creator>
  <cp:lastModifiedBy>Goldstein-Stahl, Dorothy</cp:lastModifiedBy>
  <cp:revision>4</cp:revision>
  <dcterms:created xsi:type="dcterms:W3CDTF">2019-07-17T12:36:42Z</dcterms:created>
  <dcterms:modified xsi:type="dcterms:W3CDTF">2019-07-17T15:03:14Z</dcterms:modified>
</cp:coreProperties>
</file>